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64" r:id="rId14"/>
    <p:sldId id="270" r:id="rId15"/>
  </p:sldIdLst>
  <p:sldSz cx="14630400" cy="8229600"/>
  <p:notesSz cx="8229600" cy="14630400"/>
  <p:embeddedFontLst>
    <p:embeddedFont>
      <p:font typeface="Arimo" panose="020B0604020202020204" charset="0"/>
      <p:regular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52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46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0079-ECAB-79A6-F7A9-E954B98F6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E74F1-88BB-C645-9F80-1D99B9266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43E02-E39C-EDE5-EDB5-FDF706F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DC44C-1DDA-012D-688A-36DC105B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BDBAA-9F1A-B0A0-6868-65BDE69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0640-AA60-50ED-1C21-87B47F89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82287-0AEB-1862-012D-488286096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EF50-C480-F32E-87CB-5CF20BF6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B913-4AA6-DC8E-E5EF-A26CC12A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9E41-4B4E-60E4-CECF-E94A1F17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5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E08C1-94DD-C1EA-1F08-9B8B65A2B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C26D5-51E5-6859-1CDF-2914390CA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EDAB-8450-9FF9-AF83-ACA8D380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A277-1FCB-813A-71F2-50E3A016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14701-7A9E-0D02-E67C-92041B40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52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36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3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14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716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9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0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76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8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C2B0-7ECB-9594-477C-7E452FA2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645F-56B6-7684-BDBA-FA88FF49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BC9E-F3FF-A801-3F74-79356EB3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B4BF9-AECB-72C9-8651-1C1C9E64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758F-09F1-C28E-2225-BC1D5EF2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5692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149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2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680-FA20-EB02-A99F-514332514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9E934-6941-3CAC-FB65-E3A21537F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7C78C-C1DD-FBF1-438B-57BD7B9E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FC7E-9F70-F2B7-EE5D-64454426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1AD0-BC54-6D80-7E5A-069579C1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70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4FD3-DD97-2316-C90C-0C177D8D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47A8E-BA7B-2BBE-6470-1D2F51A22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C1F9B-2E6E-872C-E6F5-9FCB6D98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4F4EE-5088-1D8C-8351-E87E87EF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D8BA8-8B4F-C896-697A-55D28547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F817-8EFA-3CB8-0A90-9FC135B7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48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C7F4-0AEA-DA17-B337-54B57DC5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A1EA-2BF4-FD01-24FA-74D9D089A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A12CB-4AAB-7D1E-67FA-AF5E8814A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5F104-C246-2817-268E-09839AAB3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C2850-873E-0820-6880-87A3F5C85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2289C-EAE5-8116-409C-2294108D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09397-911C-17FF-1555-9D55A36C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6040C-717D-8C14-C574-CA2090D5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08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DCE2-0AC6-1A56-1276-919844C3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3EAAE-FA80-A458-4BC9-A9F1C7CA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3CB4B-9ED1-4F5C-0B1D-8918BD5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58C19-4986-84AB-6411-DD7AF158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208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FAF3-D47A-A96F-E502-A7E9656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E5B96-C83A-224B-74DA-7CC9A63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2AE6B-A182-BFD9-207D-135DBABF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2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1EC-FC32-A593-89B0-92FC17D4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112E-0E03-524E-C3A9-5C93ABC1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4172C-1C8A-EB27-2CD0-D5DD536C4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25F3-34A7-3BCC-BFF9-B2D92728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7808C-5201-09A1-D190-2075E939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B00E7-2B50-CDF1-462A-B9CBB5F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315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FADF-6AC9-500B-CC71-CDC84E15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BD499-C9F1-FC6A-B32C-FF966F365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775E8-0E45-CBA0-EBA3-5346AFCC2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FA11-9F43-17CE-2C65-AC4F2B8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303D-9A9B-58AC-DB5E-8666264B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5C28A-4E63-217A-79F9-3E7FDBFB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61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527A7-6C65-4B1C-94BB-2841AD0D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5598B-C22F-CFE3-8857-17FF03D84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F72E-6CB6-F802-431E-40B66953E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025F-A543-3E26-072A-579317395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DCB79-FA73-1D1F-F3B0-FCD34F09F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5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29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End-to-End Stock Market Trading &amp; Portfolio Performance Analytics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48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Data Engineering &amp; Analytics Solution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6632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Gayathri Pavushetty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>
            <a:extLst>
              <a:ext uri="{FF2B5EF4-FFF2-40B4-BE49-F238E27FC236}">
                <a16:creationId xmlns:a16="http://schemas.microsoft.com/office/drawing/2014/main" id="{E13A53FE-B2F0-ECE2-2E55-B0A218B3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8346B27C-71BC-9B17-7308-BEF353B34C2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5BB90AB-34DD-394D-7C54-049921939B98}"/>
              </a:ext>
            </a:extLst>
          </p:cNvPr>
          <p:cNvSpPr/>
          <p:nvPr/>
        </p:nvSpPr>
        <p:spPr>
          <a:xfrm>
            <a:off x="745569" y="1270992"/>
            <a:ext cx="12852797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 &amp; Insights: Stock Market Trends Dashboard</a:t>
            </a:r>
            <a:endParaRPr lang="en-US" sz="41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1530AAC-329B-D31E-6F5D-5F69FB70E869}"/>
              </a:ext>
            </a:extLst>
          </p:cNvPr>
          <p:cNvSpPr/>
          <p:nvPr/>
        </p:nvSpPr>
        <p:spPr>
          <a:xfrm>
            <a:off x="745569" y="2256115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interactive dashboard reveals critical patterns in market data, empowering data-driven investment decisions with clarity and precision.</a:t>
            </a:r>
            <a:endParaRPr lang="en-US" sz="165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F206167-50F1-637B-563D-A387361C0A76}"/>
              </a:ext>
            </a:extLst>
          </p:cNvPr>
          <p:cNvSpPr/>
          <p:nvPr/>
        </p:nvSpPr>
        <p:spPr>
          <a:xfrm>
            <a:off x="745569" y="2836426"/>
            <a:ext cx="6463070" cy="1954530"/>
          </a:xfrm>
          <a:prstGeom prst="roundRect">
            <a:avLst>
              <a:gd name="adj" fmla="val 56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2C36996-D3A5-F85A-1A5C-0C90E6D0AB4D}"/>
              </a:ext>
            </a:extLst>
          </p:cNvPr>
          <p:cNvSpPr/>
          <p:nvPr/>
        </p:nvSpPr>
        <p:spPr>
          <a:xfrm>
            <a:off x="722709" y="2836426"/>
            <a:ext cx="91440" cy="1954530"/>
          </a:xfrm>
          <a:prstGeom prst="roundRect">
            <a:avLst>
              <a:gd name="adj" fmla="val 9784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E2F7151-5F38-25E3-2A40-8CFB75CBB4B8}"/>
              </a:ext>
            </a:extLst>
          </p:cNvPr>
          <p:cNvSpPr/>
          <p:nvPr/>
        </p:nvSpPr>
        <p:spPr>
          <a:xfrm>
            <a:off x="1050012" y="307228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Price Trends</a:t>
            </a:r>
            <a:endParaRPr lang="en-US" sz="2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70DEC01-BCB3-FD49-90CF-A2ED167AE3A0}"/>
              </a:ext>
            </a:extLst>
          </p:cNvPr>
          <p:cNvSpPr/>
          <p:nvPr/>
        </p:nvSpPr>
        <p:spPr>
          <a:xfrm>
            <a:off x="1050012" y="3532823"/>
            <a:ext cx="59227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Observe the consistent upward trajectory across major tech stocks (AAPL, MSFT, GOOGL), reflecting strong investor confidence and sustained growth.</a:t>
            </a:r>
            <a:endParaRPr lang="en-US" sz="16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462AC389-780D-DAEF-9F0C-925EEBBEA305}"/>
              </a:ext>
            </a:extLst>
          </p:cNvPr>
          <p:cNvSpPr/>
          <p:nvPr/>
        </p:nvSpPr>
        <p:spPr>
          <a:xfrm>
            <a:off x="7421642" y="2836426"/>
            <a:ext cx="6463189" cy="1954530"/>
          </a:xfrm>
          <a:prstGeom prst="roundRect">
            <a:avLst>
              <a:gd name="adj" fmla="val 56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B78C0F41-133A-1E2F-1148-D34F9E843CDA}"/>
              </a:ext>
            </a:extLst>
          </p:cNvPr>
          <p:cNvSpPr/>
          <p:nvPr/>
        </p:nvSpPr>
        <p:spPr>
          <a:xfrm>
            <a:off x="7398782" y="2836426"/>
            <a:ext cx="91440" cy="1954530"/>
          </a:xfrm>
          <a:prstGeom prst="roundRect">
            <a:avLst>
              <a:gd name="adj" fmla="val 9784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456ABB7-045F-336B-3FE2-C0E2C98EE40B}"/>
              </a:ext>
            </a:extLst>
          </p:cNvPr>
          <p:cNvSpPr/>
          <p:nvPr/>
        </p:nvSpPr>
        <p:spPr>
          <a:xfrm>
            <a:off x="7726085" y="307228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Volume Dynamics</a:t>
            </a:r>
            <a:endParaRPr lang="en-US" sz="20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BF254BC2-DDE8-D34B-6E0E-16F8BA13CE5B}"/>
              </a:ext>
            </a:extLst>
          </p:cNvPr>
          <p:cNvSpPr/>
          <p:nvPr/>
        </p:nvSpPr>
        <p:spPr>
          <a:xfrm>
            <a:off x="7726085" y="3532823"/>
            <a:ext cx="592288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Healthy trading volumes accompanying price movements indicate robust market liquidity and broad participation, validating market sentiment.</a:t>
            </a:r>
            <a:endParaRPr lang="en-US" sz="165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8C9BA54F-16EA-C4D7-2E11-8BED25939D74}"/>
              </a:ext>
            </a:extLst>
          </p:cNvPr>
          <p:cNvSpPr/>
          <p:nvPr/>
        </p:nvSpPr>
        <p:spPr>
          <a:xfrm>
            <a:off x="745569" y="5003959"/>
            <a:ext cx="6463070" cy="1954530"/>
          </a:xfrm>
          <a:prstGeom prst="roundRect">
            <a:avLst>
              <a:gd name="adj" fmla="val 56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41067418-2C00-33A9-2A2A-2E526C62764B}"/>
              </a:ext>
            </a:extLst>
          </p:cNvPr>
          <p:cNvSpPr/>
          <p:nvPr/>
        </p:nvSpPr>
        <p:spPr>
          <a:xfrm>
            <a:off x="722709" y="5003959"/>
            <a:ext cx="91440" cy="1954530"/>
          </a:xfrm>
          <a:prstGeom prst="roundRect">
            <a:avLst>
              <a:gd name="adj" fmla="val 9784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2C88A78-CA4E-912E-819A-3FCBE753238E}"/>
              </a:ext>
            </a:extLst>
          </p:cNvPr>
          <p:cNvSpPr/>
          <p:nvPr/>
        </p:nvSpPr>
        <p:spPr>
          <a:xfrm>
            <a:off x="1050012" y="5239822"/>
            <a:ext cx="366141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Moving Averages for Analysis</a:t>
            </a:r>
            <a:endParaRPr lang="en-US" sz="205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445E9EC9-C25E-243F-569D-45E30938F6F2}"/>
              </a:ext>
            </a:extLst>
          </p:cNvPr>
          <p:cNvSpPr/>
          <p:nvPr/>
        </p:nvSpPr>
        <p:spPr>
          <a:xfrm>
            <a:off x="1050012" y="5700355"/>
            <a:ext cx="59227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Moving Averages clearly delineate uptrends and pinpoint key support/resistance levels, offering crucial signals for strategic entry and exit points.</a:t>
            </a:r>
            <a:endParaRPr lang="en-US" sz="1650" dirty="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494AAB5E-A5D7-1FC6-CFB5-CE181D5A2CC6}"/>
              </a:ext>
            </a:extLst>
          </p:cNvPr>
          <p:cNvSpPr/>
          <p:nvPr/>
        </p:nvSpPr>
        <p:spPr>
          <a:xfrm>
            <a:off x="7421642" y="5003959"/>
            <a:ext cx="6463189" cy="1954530"/>
          </a:xfrm>
          <a:prstGeom prst="roundRect">
            <a:avLst>
              <a:gd name="adj" fmla="val 561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43D8F9EC-4060-3158-FB5F-50BCBBBF0331}"/>
              </a:ext>
            </a:extLst>
          </p:cNvPr>
          <p:cNvSpPr/>
          <p:nvPr/>
        </p:nvSpPr>
        <p:spPr>
          <a:xfrm>
            <a:off x="7398782" y="5003959"/>
            <a:ext cx="91440" cy="1954530"/>
          </a:xfrm>
          <a:prstGeom prst="roundRect">
            <a:avLst>
              <a:gd name="adj" fmla="val 9784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A58CA9C6-12E6-C70C-DE8B-67FCB41B8FDB}"/>
              </a:ext>
            </a:extLst>
          </p:cNvPr>
          <p:cNvSpPr/>
          <p:nvPr/>
        </p:nvSpPr>
        <p:spPr>
          <a:xfrm>
            <a:off x="7726085" y="5239822"/>
            <a:ext cx="278237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Steady Growth in Tech</a:t>
            </a:r>
            <a:endParaRPr lang="en-US" sz="205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BBD105E6-80AF-2F85-A9BE-FB7B0BDE710E}"/>
              </a:ext>
            </a:extLst>
          </p:cNvPr>
          <p:cNvSpPr/>
          <p:nvPr/>
        </p:nvSpPr>
        <p:spPr>
          <a:xfrm>
            <a:off x="7726085" y="5700355"/>
            <a:ext cx="592288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convergence of consistent price appreciation, significant trading volume, and clear moving average signals underscores the sustained growth observed within the technology sector.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22086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F5C1C764-641A-E211-CE1B-644E0E8F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F0B0755-7233-3D5B-C2BA-AA12314B7E5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F4B54F0-DC4C-2F7D-7FEF-D86FD3749A25}"/>
              </a:ext>
            </a:extLst>
          </p:cNvPr>
          <p:cNvSpPr/>
          <p:nvPr/>
        </p:nvSpPr>
        <p:spPr>
          <a:xfrm>
            <a:off x="793790" y="20821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 &amp; Insights: Portfolio Performance Dashboard</a:t>
            </a: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860F6CE-24D5-B250-921C-F42E78376B67}"/>
              </a:ext>
            </a:extLst>
          </p:cNvPr>
          <p:cNvSpPr/>
          <p:nvPr/>
        </p:nvSpPr>
        <p:spPr>
          <a:xfrm>
            <a:off x="793790" y="38398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Portfolio Performance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D422C3C-4613-3550-EBD7-BD4169F0FA33}"/>
              </a:ext>
            </a:extLst>
          </p:cNvPr>
          <p:cNvSpPr/>
          <p:nvPr/>
        </p:nvSpPr>
        <p:spPr>
          <a:xfrm>
            <a:off x="793790" y="4457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Total Portfolio Value: $24.58bn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AC6BA54-F676-C543-C063-3B33A96A3AF2}"/>
              </a:ext>
            </a:extLst>
          </p:cNvPr>
          <p:cNvSpPr/>
          <p:nvPr/>
        </p:nvSpPr>
        <p:spPr>
          <a:xfrm>
            <a:off x="793790" y="49001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Investment per Stock: $6.15bn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F6FC821-5038-A8BE-AD8D-56320EC40244}"/>
              </a:ext>
            </a:extLst>
          </p:cNvPr>
          <p:cNvSpPr/>
          <p:nvPr/>
        </p:nvSpPr>
        <p:spPr>
          <a:xfrm>
            <a:off x="793790" y="53423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Portfolio composition: 4 major tech stocks (AAPL, MSFT, GOOGL, AMZN)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A0C6B84-86FC-131E-B082-FD698DD9798B}"/>
              </a:ext>
            </a:extLst>
          </p:cNvPr>
          <p:cNvSpPr/>
          <p:nvPr/>
        </p:nvSpPr>
        <p:spPr>
          <a:xfrm>
            <a:off x="793790" y="5784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insight: Balanced allocation across tech leaders with AAPL as largest position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122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0C3188F8-5DD2-76BA-BDF1-C9A583E1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877643E-FBB1-B66F-0EBF-BAF6585B1BF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27F69F-382A-8CD0-7889-833D7DE365B9}"/>
              </a:ext>
            </a:extLst>
          </p:cNvPr>
          <p:cNvSpPr/>
          <p:nvPr/>
        </p:nvSpPr>
        <p:spPr>
          <a:xfrm>
            <a:off x="842963" y="1217176"/>
            <a:ext cx="12691229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 &amp; Insights: Risk &amp; Market Insights Dashboard</a:t>
            </a:r>
            <a:endParaRPr lang="en-US" sz="4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A236E31-220F-321F-71AD-E2FD58EAE236}"/>
              </a:ext>
            </a:extLst>
          </p:cNvPr>
          <p:cNvSpPr/>
          <p:nvPr/>
        </p:nvSpPr>
        <p:spPr>
          <a:xfrm>
            <a:off x="842963" y="2163604"/>
            <a:ext cx="129444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Risk &amp; Market Insights</a:t>
            </a:r>
            <a:endParaRPr lang="en-US" sz="16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18DE719-0638-8D91-742F-C2445BF73B84}"/>
              </a:ext>
            </a:extLst>
          </p:cNvPr>
          <p:cNvSpPr/>
          <p:nvPr/>
        </p:nvSpPr>
        <p:spPr>
          <a:xfrm>
            <a:off x="842963" y="2721173"/>
            <a:ext cx="4178379" cy="1879640"/>
          </a:xfrm>
          <a:prstGeom prst="roundRect">
            <a:avLst>
              <a:gd name="adj" fmla="val 5838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06043FF-2033-4DFA-DAFD-F0D642D451C6}"/>
              </a:ext>
            </a:extLst>
          </p:cNvPr>
          <p:cNvSpPr/>
          <p:nvPr/>
        </p:nvSpPr>
        <p:spPr>
          <a:xfrm>
            <a:off x="820103" y="2721173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7E1E06A-2A7F-5E49-BE7F-5EB0A5DC66F2}"/>
              </a:ext>
            </a:extLst>
          </p:cNvPr>
          <p:cNvSpPr/>
          <p:nvPr/>
        </p:nvSpPr>
        <p:spPr>
          <a:xfrm>
            <a:off x="1138952" y="2948583"/>
            <a:ext cx="310967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Risk Ranking Trends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615F4E3-EEF6-86AC-6EE2-1B416A0DD0AF}"/>
              </a:ext>
            </a:extLst>
          </p:cNvPr>
          <p:cNvSpPr/>
          <p:nvPr/>
        </p:nvSpPr>
        <p:spPr>
          <a:xfrm>
            <a:off x="1138952" y="3391138"/>
            <a:ext cx="3654981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evolving volatility and individual stock risk assessments, identifying shifts in market perception over time.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48C8A23-B960-6348-A15E-F8BB6BAFFEB1}"/>
              </a:ext>
            </a:extLst>
          </p:cNvPr>
          <p:cNvSpPr/>
          <p:nvPr/>
        </p:nvSpPr>
        <p:spPr>
          <a:xfrm>
            <a:off x="5225891" y="2721173"/>
            <a:ext cx="4178498" cy="1879640"/>
          </a:xfrm>
          <a:prstGeom prst="roundRect">
            <a:avLst>
              <a:gd name="adj" fmla="val 5838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1313EDD-4F29-DCC6-0DBB-9DCF4369F385}"/>
              </a:ext>
            </a:extLst>
          </p:cNvPr>
          <p:cNvSpPr/>
          <p:nvPr/>
        </p:nvSpPr>
        <p:spPr>
          <a:xfrm>
            <a:off x="5203031" y="2721173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27A58DB-62DD-29B6-037C-E5A19B6E8165}"/>
              </a:ext>
            </a:extLst>
          </p:cNvPr>
          <p:cNvSpPr/>
          <p:nvPr/>
        </p:nvSpPr>
        <p:spPr>
          <a:xfrm>
            <a:off x="5521881" y="2948583"/>
            <a:ext cx="320456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Exposure by Sector</a:t>
            </a:r>
            <a:endParaRPr lang="en-US" sz="20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BB8BA5B-6D7D-BE3A-0703-2C50D5DF76E1}"/>
              </a:ext>
            </a:extLst>
          </p:cNvPr>
          <p:cNvSpPr/>
          <p:nvPr/>
        </p:nvSpPr>
        <p:spPr>
          <a:xfrm>
            <a:off x="5521881" y="3391138"/>
            <a:ext cx="3655100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capital distribution across sectors, highlighting diversification and potential concentration risks.</a:t>
            </a: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6FEA800F-D5FC-EF8B-5298-295BD43701F8}"/>
              </a:ext>
            </a:extLst>
          </p:cNvPr>
          <p:cNvSpPr/>
          <p:nvPr/>
        </p:nvSpPr>
        <p:spPr>
          <a:xfrm>
            <a:off x="9608939" y="2721173"/>
            <a:ext cx="4178379" cy="1879640"/>
          </a:xfrm>
          <a:prstGeom prst="roundRect">
            <a:avLst>
              <a:gd name="adj" fmla="val 5838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3D172BBA-9A3D-F988-2873-4637F9646C3D}"/>
              </a:ext>
            </a:extLst>
          </p:cNvPr>
          <p:cNvSpPr/>
          <p:nvPr/>
        </p:nvSpPr>
        <p:spPr>
          <a:xfrm>
            <a:off x="9586079" y="2721173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973B28C-BF6D-0E01-CE50-BBFF7600C4F9}"/>
              </a:ext>
            </a:extLst>
          </p:cNvPr>
          <p:cNvSpPr/>
          <p:nvPr/>
        </p:nvSpPr>
        <p:spPr>
          <a:xfrm>
            <a:off x="9904928" y="2948583"/>
            <a:ext cx="345769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Sector Investment Allocation</a:t>
            </a:r>
            <a:endParaRPr lang="en-US" sz="20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0C957BA0-7C15-0809-E9BB-323E261B3985}"/>
              </a:ext>
            </a:extLst>
          </p:cNvPr>
          <p:cNvSpPr/>
          <p:nvPr/>
        </p:nvSpPr>
        <p:spPr>
          <a:xfrm>
            <a:off x="9904928" y="3391138"/>
            <a:ext cx="3654981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View allocated capital per sector, supporting strategic asset rebalancing and targeted investment.</a:t>
            </a: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40EE28FD-7CBD-F334-BAF6-78C22B5E19FC}"/>
              </a:ext>
            </a:extLst>
          </p:cNvPr>
          <p:cNvSpPr/>
          <p:nvPr/>
        </p:nvSpPr>
        <p:spPr>
          <a:xfrm>
            <a:off x="842963" y="4805362"/>
            <a:ext cx="4178379" cy="2207062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980681C9-D5BD-0E80-45D7-8CA1DBA91559}"/>
              </a:ext>
            </a:extLst>
          </p:cNvPr>
          <p:cNvSpPr/>
          <p:nvPr/>
        </p:nvSpPr>
        <p:spPr>
          <a:xfrm>
            <a:off x="820103" y="4805362"/>
            <a:ext cx="91440" cy="2207062"/>
          </a:xfrm>
          <a:prstGeom prst="roundRect">
            <a:avLst>
              <a:gd name="adj" fmla="val 9400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00978CB-E1DB-1135-B1A2-4D21336FDA53}"/>
              </a:ext>
            </a:extLst>
          </p:cNvPr>
          <p:cNvSpPr/>
          <p:nvPr/>
        </p:nvSpPr>
        <p:spPr>
          <a:xfrm>
            <a:off x="1138952" y="5032772"/>
            <a:ext cx="277510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Risk Intensity Heatmap</a:t>
            </a:r>
            <a:endParaRPr lang="en-US" sz="200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7380EDB2-38AD-08B2-46A6-EE5416CBCE0E}"/>
              </a:ext>
            </a:extLst>
          </p:cNvPr>
          <p:cNvSpPr/>
          <p:nvPr/>
        </p:nvSpPr>
        <p:spPr>
          <a:xfrm>
            <a:off x="1138952" y="5475327"/>
            <a:ext cx="3654981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Visualizes monthly risk metrics and volatility trends for quick identification of high-risk periods or assets.</a:t>
            </a:r>
            <a:endParaRPr lang="en-US" sz="1600" dirty="0"/>
          </a:p>
        </p:txBody>
      </p:sp>
      <p:sp>
        <p:nvSpPr>
          <p:cNvPr id="22" name="Shape 19">
            <a:extLst>
              <a:ext uri="{FF2B5EF4-FFF2-40B4-BE49-F238E27FC236}">
                <a16:creationId xmlns:a16="http://schemas.microsoft.com/office/drawing/2014/main" id="{2ACBFA15-9CE1-69F5-3624-D2845CE79A1A}"/>
              </a:ext>
            </a:extLst>
          </p:cNvPr>
          <p:cNvSpPr/>
          <p:nvPr/>
        </p:nvSpPr>
        <p:spPr>
          <a:xfrm>
            <a:off x="5225891" y="4805362"/>
            <a:ext cx="4178498" cy="2207062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328C8E0C-51B9-85E9-C082-079536B8621B}"/>
              </a:ext>
            </a:extLst>
          </p:cNvPr>
          <p:cNvSpPr/>
          <p:nvPr/>
        </p:nvSpPr>
        <p:spPr>
          <a:xfrm>
            <a:off x="5203031" y="4805362"/>
            <a:ext cx="91440" cy="2207062"/>
          </a:xfrm>
          <a:prstGeom prst="roundRect">
            <a:avLst>
              <a:gd name="adj" fmla="val 9400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C56D7DAC-DCF6-3688-0E45-2FF04F7456DC}"/>
              </a:ext>
            </a:extLst>
          </p:cNvPr>
          <p:cNvSpPr/>
          <p:nvPr/>
        </p:nvSpPr>
        <p:spPr>
          <a:xfrm>
            <a:off x="5521881" y="5032772"/>
            <a:ext cx="280868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Sector Exposure Trends</a:t>
            </a:r>
            <a:endParaRPr lang="en-US" sz="2000" dirty="0"/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9B112246-9722-9512-833F-D47D51B92508}"/>
              </a:ext>
            </a:extLst>
          </p:cNvPr>
          <p:cNvSpPr/>
          <p:nvPr/>
        </p:nvSpPr>
        <p:spPr>
          <a:xfrm>
            <a:off x="5521881" y="5475327"/>
            <a:ext cx="365510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dynamic changes in sector exposure, enabling proactive adjustments to market positioning and risk management.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76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823555"/>
            <a:ext cx="13013055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Dynamic Dashboards &amp; Actionable Insights (Power BI)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31044" y="1893927"/>
            <a:ext cx="1316831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Power BI dashboards provide stakeholders with clear, concise, and customizable views of critical financial data, enabling rapid decision-making.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086570" y="3143964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Price Trends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1044" y="3595568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historical price movements, identify patterns, and analyze moving averages for strategic entry/exit points.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8193" y="3804464"/>
            <a:ext cx="312420" cy="3124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908" y="3143964"/>
            <a:ext cx="2753916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Performance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32908" y="3595568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overall portfolio gains/losses, assess asset allocation, and benchmark against market indices.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9549" y="3804464"/>
            <a:ext cx="312420" cy="3124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908" y="5604986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Risk &amp; Volatility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932908" y="6056590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portfolio volatility, understand risk contributions from individual assets, and manage exposure effectively.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9549" y="6085820"/>
            <a:ext cx="312420" cy="3124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86570" y="5604986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Sector Exposure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731044" y="6056590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Gain insights into sector-wise market exposure, diversification levels, and identify potential concentration risks.</a:t>
            </a:r>
            <a:endParaRPr lang="en-US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8193" y="6085820"/>
            <a:ext cx="312420" cy="312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BC2723-3911-4B31-69B2-21A00B8162E5}"/>
              </a:ext>
            </a:extLst>
          </p:cNvPr>
          <p:cNvSpPr/>
          <p:nvPr/>
        </p:nvSpPr>
        <p:spPr>
          <a:xfrm>
            <a:off x="1052989" y="545902"/>
            <a:ext cx="10649188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Empowering Data-Driven Finance</a:t>
            </a:r>
            <a:endParaRPr lang="en-US" sz="3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EF00F1C-E6D6-68F3-C0B3-D8EEF9567AC4}"/>
              </a:ext>
            </a:extLst>
          </p:cNvPr>
          <p:cNvSpPr/>
          <p:nvPr/>
        </p:nvSpPr>
        <p:spPr>
          <a:xfrm>
            <a:off x="1052989" y="1560671"/>
            <a:ext cx="1252442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end-to-end financial analytics solution is designed to transform complex data into clear, actionable intelligence, driving smarter investment decisions and robust portfolio management.</a:t>
            </a:r>
            <a:endParaRPr lang="en-US" sz="15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0CA9D02-A124-463C-FFD3-1C54D140D721}"/>
              </a:ext>
            </a:extLst>
          </p:cNvPr>
          <p:cNvSpPr/>
          <p:nvPr/>
        </p:nvSpPr>
        <p:spPr>
          <a:xfrm>
            <a:off x="1052989" y="2416850"/>
            <a:ext cx="6163151" cy="2264688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CACD25B-5EF6-8AC4-951A-3166A9DC1DEE}"/>
              </a:ext>
            </a:extLst>
          </p:cNvPr>
          <p:cNvSpPr/>
          <p:nvPr/>
        </p:nvSpPr>
        <p:spPr>
          <a:xfrm>
            <a:off x="1258610" y="2622471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420F3445-B218-A757-0EBF-410ADF81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963" y="2785705"/>
            <a:ext cx="267295" cy="267295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DBF888AF-B6B4-9DE7-EC46-5C1DF5E5C520}"/>
              </a:ext>
            </a:extLst>
          </p:cNvPr>
          <p:cNvSpPr/>
          <p:nvPr/>
        </p:nvSpPr>
        <p:spPr>
          <a:xfrm>
            <a:off x="1258610" y="3414474"/>
            <a:ext cx="247519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Integrated Platform</a:t>
            </a:r>
            <a:endParaRPr lang="en-US" sz="19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04F95D3-7AC7-927B-16EB-227B5532A332}"/>
              </a:ext>
            </a:extLst>
          </p:cNvPr>
          <p:cNvSpPr/>
          <p:nvPr/>
        </p:nvSpPr>
        <p:spPr>
          <a:xfrm>
            <a:off x="1258610" y="3842504"/>
            <a:ext cx="575190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unified pipeline from data ingestion to dynamic dashboards, built for reliability and efficiency.</a:t>
            </a:r>
            <a:endParaRPr lang="en-US" sz="15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C741C7A-F10E-A604-41BC-BD29A465B077}"/>
              </a:ext>
            </a:extLst>
          </p:cNvPr>
          <p:cNvSpPr/>
          <p:nvPr/>
        </p:nvSpPr>
        <p:spPr>
          <a:xfrm>
            <a:off x="7414141" y="2416850"/>
            <a:ext cx="6163270" cy="2264688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04284DF-CCD5-E5E8-54B5-C8026212B6FD}"/>
              </a:ext>
            </a:extLst>
          </p:cNvPr>
          <p:cNvSpPr/>
          <p:nvPr/>
        </p:nvSpPr>
        <p:spPr>
          <a:xfrm>
            <a:off x="7619762" y="2622471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8FF832ED-876E-E61B-5D0E-8BBFABE71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3116" y="2785705"/>
            <a:ext cx="267295" cy="267295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A0679CAC-0D1A-670B-DBAA-FF9B2CD3345F}"/>
              </a:ext>
            </a:extLst>
          </p:cNvPr>
          <p:cNvSpPr/>
          <p:nvPr/>
        </p:nvSpPr>
        <p:spPr>
          <a:xfrm>
            <a:off x="7619762" y="3414474"/>
            <a:ext cx="247519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Accelerated Insights</a:t>
            </a:r>
            <a:endParaRPr lang="en-US" sz="19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197BF020-77C0-6A98-79A3-E67DEC2EFB7D}"/>
              </a:ext>
            </a:extLst>
          </p:cNvPr>
          <p:cNvSpPr/>
          <p:nvPr/>
        </p:nvSpPr>
        <p:spPr>
          <a:xfrm>
            <a:off x="7619762" y="3842504"/>
            <a:ext cx="575202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quicker, more informed investment choices with real-time access to critical financial metrics.</a:t>
            </a:r>
            <a:endParaRPr lang="en-US" sz="15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3BFBEB28-8ED3-A278-99AB-7BFBE8E5CEFE}"/>
              </a:ext>
            </a:extLst>
          </p:cNvPr>
          <p:cNvSpPr/>
          <p:nvPr/>
        </p:nvSpPr>
        <p:spPr>
          <a:xfrm>
            <a:off x="1052989" y="4879538"/>
            <a:ext cx="6163151" cy="2264688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4B43DF92-D3B3-6195-D00A-AC6A0BD60342}"/>
              </a:ext>
            </a:extLst>
          </p:cNvPr>
          <p:cNvSpPr/>
          <p:nvPr/>
        </p:nvSpPr>
        <p:spPr>
          <a:xfrm>
            <a:off x="1258610" y="5085159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>
            <a:extLst>
              <a:ext uri="{FF2B5EF4-FFF2-40B4-BE49-F238E27FC236}">
                <a16:creationId xmlns:a16="http://schemas.microsoft.com/office/drawing/2014/main" id="{D0469C03-04DF-A53F-0C15-19BD575D3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1963" y="5248394"/>
            <a:ext cx="267295" cy="267295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CE0CBEFB-3C4A-29F6-6CEC-F6A8B4B63154}"/>
              </a:ext>
            </a:extLst>
          </p:cNvPr>
          <p:cNvSpPr/>
          <p:nvPr/>
        </p:nvSpPr>
        <p:spPr>
          <a:xfrm>
            <a:off x="1258610" y="5877163"/>
            <a:ext cx="2475190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Advantage</a:t>
            </a:r>
            <a:endParaRPr lang="en-US" sz="19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65B67D9-CF19-BEFF-62BE-06E135166019}"/>
              </a:ext>
            </a:extLst>
          </p:cNvPr>
          <p:cNvSpPr/>
          <p:nvPr/>
        </p:nvSpPr>
        <p:spPr>
          <a:xfrm>
            <a:off x="1258610" y="6305193"/>
            <a:ext cx="575190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 investment strategies, manage risk proactively, and unlock new avenues for portfolio growth.</a:t>
            </a:r>
            <a:endParaRPr lang="en-US" sz="1550" dirty="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5C6B3AA6-99BC-E408-E2A8-D0D2404D29A9}"/>
              </a:ext>
            </a:extLst>
          </p:cNvPr>
          <p:cNvSpPr/>
          <p:nvPr/>
        </p:nvSpPr>
        <p:spPr>
          <a:xfrm>
            <a:off x="7414141" y="4879538"/>
            <a:ext cx="6163270" cy="2264688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B0C20070-1044-4752-AF54-C0919B034159}"/>
              </a:ext>
            </a:extLst>
          </p:cNvPr>
          <p:cNvSpPr/>
          <p:nvPr/>
        </p:nvSpPr>
        <p:spPr>
          <a:xfrm>
            <a:off x="7619762" y="5085159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>
            <a:extLst>
              <a:ext uri="{FF2B5EF4-FFF2-40B4-BE49-F238E27FC236}">
                <a16:creationId xmlns:a16="http://schemas.microsoft.com/office/drawing/2014/main" id="{3325CB86-68C6-B172-4F26-5AB1D792A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3116" y="5248394"/>
            <a:ext cx="267295" cy="267295"/>
          </a:xfrm>
          <a:prstGeom prst="rect">
            <a:avLst/>
          </a:prstGeom>
        </p:spPr>
      </p:pic>
      <p:sp>
        <p:nvSpPr>
          <p:cNvPr id="22" name="Text 16">
            <a:extLst>
              <a:ext uri="{FF2B5EF4-FFF2-40B4-BE49-F238E27FC236}">
                <a16:creationId xmlns:a16="http://schemas.microsoft.com/office/drawing/2014/main" id="{23BB603D-BACF-832C-DF19-A8D434724BD5}"/>
              </a:ext>
            </a:extLst>
          </p:cNvPr>
          <p:cNvSpPr/>
          <p:nvPr/>
        </p:nvSpPr>
        <p:spPr>
          <a:xfrm>
            <a:off x="7619762" y="5877163"/>
            <a:ext cx="291726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Future-Proof Foundation</a:t>
            </a:r>
            <a:endParaRPr lang="en-US" sz="190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38309FC6-9155-704C-649F-0FC7C8A9DE0A}"/>
              </a:ext>
            </a:extLst>
          </p:cNvPr>
          <p:cNvSpPr/>
          <p:nvPr/>
        </p:nvSpPr>
        <p:spPr>
          <a:xfrm>
            <a:off x="7619762" y="6305193"/>
            <a:ext cx="575202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scalable and adaptable architecture ready to meet evolving market demands and analytical needs.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32298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0">
            <a:extLst>
              <a:ext uri="{FF2B5EF4-FFF2-40B4-BE49-F238E27FC236}">
                <a16:creationId xmlns:a16="http://schemas.microsoft.com/office/drawing/2014/main" id="{0BB9D2C5-58EC-C609-42CA-AAE657CB522D}"/>
              </a:ext>
            </a:extLst>
          </p:cNvPr>
          <p:cNvSpPr/>
          <p:nvPr/>
        </p:nvSpPr>
        <p:spPr>
          <a:xfrm>
            <a:off x="809029" y="9720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Critical Business Challenges in Financial Data</a:t>
            </a:r>
            <a:endParaRPr lang="en-US" sz="4450" dirty="0"/>
          </a:p>
        </p:txBody>
      </p:sp>
      <p:sp>
        <p:nvSpPr>
          <p:cNvPr id="37" name="Shape 1">
            <a:extLst>
              <a:ext uri="{FF2B5EF4-FFF2-40B4-BE49-F238E27FC236}">
                <a16:creationId xmlns:a16="http://schemas.microsoft.com/office/drawing/2014/main" id="{58671553-DB66-01E7-DC03-F3AAE2EB66E1}"/>
              </a:ext>
            </a:extLst>
          </p:cNvPr>
          <p:cNvSpPr/>
          <p:nvPr/>
        </p:nvSpPr>
        <p:spPr>
          <a:xfrm>
            <a:off x="809029" y="2843272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2">
            <a:extLst>
              <a:ext uri="{FF2B5EF4-FFF2-40B4-BE49-F238E27FC236}">
                <a16:creationId xmlns:a16="http://schemas.microsoft.com/office/drawing/2014/main" id="{19EA970E-3152-1A5D-DB2C-7EE2B4D8E2F4}"/>
              </a:ext>
            </a:extLst>
          </p:cNvPr>
          <p:cNvSpPr/>
          <p:nvPr/>
        </p:nvSpPr>
        <p:spPr>
          <a:xfrm>
            <a:off x="778549" y="284327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4AFA747D-B58B-A6A8-B534-6FFEB7ACA226}"/>
              </a:ext>
            </a:extLst>
          </p:cNvPr>
          <p:cNvSpPr/>
          <p:nvPr/>
        </p:nvSpPr>
        <p:spPr>
          <a:xfrm>
            <a:off x="1157763" y="3100566"/>
            <a:ext cx="3361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Data Fragmentation</a:t>
            </a:r>
            <a:endParaRPr lang="en-US" sz="220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DEDA5357-81BD-5656-67CD-D38BAD00E3FC}"/>
              </a:ext>
            </a:extLst>
          </p:cNvPr>
          <p:cNvSpPr/>
          <p:nvPr/>
        </p:nvSpPr>
        <p:spPr>
          <a:xfrm>
            <a:off x="1157763" y="359098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 market data often exists in separate CSV files, lacking immediate structure and uniform access for comprehensive analysis.</a:t>
            </a:r>
            <a:endParaRPr lang="en-US" sz="1750" dirty="0"/>
          </a:p>
        </p:txBody>
      </p:sp>
      <p:sp>
        <p:nvSpPr>
          <p:cNvPr id="41" name="Shape 5">
            <a:extLst>
              <a:ext uri="{FF2B5EF4-FFF2-40B4-BE49-F238E27FC236}">
                <a16:creationId xmlns:a16="http://schemas.microsoft.com/office/drawing/2014/main" id="{0C0E1F15-FF73-D528-C0D7-EB524D73000C}"/>
              </a:ext>
            </a:extLst>
          </p:cNvPr>
          <p:cNvSpPr/>
          <p:nvPr/>
        </p:nvSpPr>
        <p:spPr>
          <a:xfrm>
            <a:off x="7443787" y="2843272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6">
            <a:extLst>
              <a:ext uri="{FF2B5EF4-FFF2-40B4-BE49-F238E27FC236}">
                <a16:creationId xmlns:a16="http://schemas.microsoft.com/office/drawing/2014/main" id="{50271A1C-3415-931F-E805-BAA7FF68BD72}"/>
              </a:ext>
            </a:extLst>
          </p:cNvPr>
          <p:cNvSpPr/>
          <p:nvPr/>
        </p:nvSpPr>
        <p:spPr>
          <a:xfrm>
            <a:off x="7413306" y="2843272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7">
            <a:extLst>
              <a:ext uri="{FF2B5EF4-FFF2-40B4-BE49-F238E27FC236}">
                <a16:creationId xmlns:a16="http://schemas.microsoft.com/office/drawing/2014/main" id="{D7F78E88-6F78-9B0B-F659-A07888B63D7F}"/>
              </a:ext>
            </a:extLst>
          </p:cNvPr>
          <p:cNvSpPr/>
          <p:nvPr/>
        </p:nvSpPr>
        <p:spPr>
          <a:xfrm>
            <a:off x="7792521" y="3100566"/>
            <a:ext cx="3709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 Limitations</a:t>
            </a:r>
            <a:endParaRPr lang="en-US" sz="2200" dirty="0"/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48EFFCD0-F66D-917A-DE75-D9FCAC0A17CB}"/>
              </a:ext>
            </a:extLst>
          </p:cNvPr>
          <p:cNvSpPr/>
          <p:nvPr/>
        </p:nvSpPr>
        <p:spPr>
          <a:xfrm>
            <a:off x="7792521" y="359098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manual data analysis methods are prone to inconsistencies and cannot scale efficiently with increasing data volumes or complexity.</a:t>
            </a:r>
            <a:endParaRPr lang="en-US" sz="1750" dirty="0"/>
          </a:p>
        </p:txBody>
      </p:sp>
      <p:sp>
        <p:nvSpPr>
          <p:cNvPr id="45" name="Shape 9">
            <a:extLst>
              <a:ext uri="{FF2B5EF4-FFF2-40B4-BE49-F238E27FC236}">
                <a16:creationId xmlns:a16="http://schemas.microsoft.com/office/drawing/2014/main" id="{358F4E48-3DC2-741C-91E6-545A45287937}"/>
              </a:ext>
            </a:extLst>
          </p:cNvPr>
          <p:cNvSpPr/>
          <p:nvPr/>
        </p:nvSpPr>
        <p:spPr>
          <a:xfrm>
            <a:off x="809029" y="5163800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Shape 10">
            <a:extLst>
              <a:ext uri="{FF2B5EF4-FFF2-40B4-BE49-F238E27FC236}">
                <a16:creationId xmlns:a16="http://schemas.microsoft.com/office/drawing/2014/main" id="{6A8367FE-06C9-5605-D880-41FBFA3EF66E}"/>
              </a:ext>
            </a:extLst>
          </p:cNvPr>
          <p:cNvSpPr/>
          <p:nvPr/>
        </p:nvSpPr>
        <p:spPr>
          <a:xfrm>
            <a:off x="778549" y="516380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85B6DC07-D597-E6D6-56C5-87A42A57CA3D}"/>
              </a:ext>
            </a:extLst>
          </p:cNvPr>
          <p:cNvSpPr/>
          <p:nvPr/>
        </p:nvSpPr>
        <p:spPr>
          <a:xfrm>
            <a:off x="1157763" y="542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Lack of Unified View</a:t>
            </a:r>
            <a:endParaRPr lang="en-US" sz="2200" dirty="0"/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0A398DF7-3C2C-BFCA-1136-1067F6439182}"/>
              </a:ext>
            </a:extLst>
          </p:cNvPr>
          <p:cNvSpPr/>
          <p:nvPr/>
        </p:nvSpPr>
        <p:spPr>
          <a:xfrm>
            <a:off x="1157763" y="591151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Stakeholders lack a consolidated perspective on overall portfolio performance, risk exposure, and granular insights into various financial metrics.</a:t>
            </a:r>
            <a:endParaRPr lang="en-US" sz="1750" dirty="0"/>
          </a:p>
        </p:txBody>
      </p:sp>
      <p:sp>
        <p:nvSpPr>
          <p:cNvPr id="49" name="Shape 13">
            <a:extLst>
              <a:ext uri="{FF2B5EF4-FFF2-40B4-BE49-F238E27FC236}">
                <a16:creationId xmlns:a16="http://schemas.microsoft.com/office/drawing/2014/main" id="{427E0DCE-E8C4-4E1E-C03C-862259DA3CBD}"/>
              </a:ext>
            </a:extLst>
          </p:cNvPr>
          <p:cNvSpPr/>
          <p:nvPr/>
        </p:nvSpPr>
        <p:spPr>
          <a:xfrm>
            <a:off x="7443787" y="5163800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Shape 14">
            <a:extLst>
              <a:ext uri="{FF2B5EF4-FFF2-40B4-BE49-F238E27FC236}">
                <a16:creationId xmlns:a16="http://schemas.microsoft.com/office/drawing/2014/main" id="{ADDFD215-72C7-D0F0-3EE4-510090070759}"/>
              </a:ext>
            </a:extLst>
          </p:cNvPr>
          <p:cNvSpPr/>
          <p:nvPr/>
        </p:nvSpPr>
        <p:spPr>
          <a:xfrm>
            <a:off x="7413306" y="516380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15">
            <a:extLst>
              <a:ext uri="{FF2B5EF4-FFF2-40B4-BE49-F238E27FC236}">
                <a16:creationId xmlns:a16="http://schemas.microsoft.com/office/drawing/2014/main" id="{39E5769D-F7FD-9B35-E153-C47D8224D0B9}"/>
              </a:ext>
            </a:extLst>
          </p:cNvPr>
          <p:cNvSpPr/>
          <p:nvPr/>
        </p:nvSpPr>
        <p:spPr>
          <a:xfrm>
            <a:off x="7792521" y="542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Tracking</a:t>
            </a:r>
            <a:endParaRPr lang="en-US" sz="2200" dirty="0"/>
          </a:p>
        </p:txBody>
      </p:sp>
      <p:sp>
        <p:nvSpPr>
          <p:cNvPr id="52" name="Text 16">
            <a:extLst>
              <a:ext uri="{FF2B5EF4-FFF2-40B4-BE49-F238E27FC236}">
                <a16:creationId xmlns:a16="http://schemas.microsoft.com/office/drawing/2014/main" id="{6BF2C8A8-475F-E897-C0EA-CB2C20E539BC}"/>
              </a:ext>
            </a:extLst>
          </p:cNvPr>
          <p:cNvSpPr/>
          <p:nvPr/>
        </p:nvSpPr>
        <p:spPr>
          <a:xfrm>
            <a:off x="7792521" y="591151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Difficulties in accurately tracking returns, measuring volatility, and assessing sector-specific exposures hinder timely and strategic decision-making.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836" y="777002"/>
            <a:ext cx="7211020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Solution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16836" y="1609963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1983" y="2137648"/>
            <a:ext cx="270153" cy="2701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789986"/>
            <a:ext cx="278796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Data Ingestion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017306" y="2179320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Streamlined processes for automatic data acquisition and initial validation from diverse sources.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116836" y="3115628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1983" y="3643313"/>
            <a:ext cx="270153" cy="2701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295650"/>
            <a:ext cx="246864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Structured ETL Pipeline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7017306" y="3684984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Implementation of a robust Bronze–Silver–Gold architecture for efficient data transformation and enrichment.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116836" y="4621292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1983" y="5148977"/>
            <a:ext cx="270153" cy="2701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801314"/>
            <a:ext cx="30894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Financial Analytics</a:t>
            </a: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7017306" y="5190649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Sophisticated algorithms to compute key financial metrics including returns, volatility, and deep portfolio insights.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116836" y="6126956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1983" y="6654641"/>
            <a:ext cx="270153" cy="2701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06979"/>
            <a:ext cx="248054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Dashboards</a:t>
            </a:r>
            <a:endParaRPr lang="en-US" dirty="0"/>
          </a:p>
        </p:txBody>
      </p:sp>
      <p:sp>
        <p:nvSpPr>
          <p:cNvPr id="19" name="Text 12"/>
          <p:cNvSpPr/>
          <p:nvPr/>
        </p:nvSpPr>
        <p:spPr>
          <a:xfrm>
            <a:off x="7017306" y="6696313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Intuitive visualization tools providing actionable insights for informed and agile investment decision-making.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8142" y="521494"/>
            <a:ext cx="1040594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Robust Technology Stack for Scalable Analytics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142" y="1491615"/>
            <a:ext cx="567928" cy="5679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8142" y="229612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28142" y="270557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language for data ingestion, complex analytics, and custom script development.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29" y="1491615"/>
            <a:ext cx="567928" cy="5679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429" y="229612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Pandas &amp; NumPy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33429" y="270557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Essential libraries for efficient time-series analysis and numerical operations on financial data.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8142" y="3689985"/>
            <a:ext cx="567928" cy="5679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28142" y="4494490"/>
            <a:ext cx="241387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Databricks &amp; PySpark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28142" y="490394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Enabling scalable data processing and analysis across large datasets with distributed computing.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3429" y="3689985"/>
            <a:ext cx="567928" cy="5679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429" y="449449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Delta Lake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33429" y="490394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reliable, ACID-compliant storage for structured and semi-structured data with schema enforcement.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142" y="5888355"/>
            <a:ext cx="567928" cy="5679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28142" y="669286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Apache Airflow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328142" y="710231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Orchestrating complex data pipelines and workflows for automated, scheduled operations.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3429" y="5888355"/>
            <a:ext cx="567928" cy="5679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3429" y="669286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BI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433429" y="710231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interactive and dynamic dashboards for comprehensive visualization and reporting.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2FE28ED-F5B3-731C-4F6C-B6598CFED8D7}"/>
              </a:ext>
            </a:extLst>
          </p:cNvPr>
          <p:cNvSpPr/>
          <p:nvPr/>
        </p:nvSpPr>
        <p:spPr>
          <a:xfrm>
            <a:off x="800100" y="587632"/>
            <a:ext cx="9662636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End-to-End Data Pipeline Architecture</a:t>
            </a:r>
            <a:endParaRPr lang="en-US" sz="4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A700A42-1ABE-573A-FB9E-499168144488}"/>
              </a:ext>
            </a:extLst>
          </p:cNvPr>
          <p:cNvSpPr/>
          <p:nvPr/>
        </p:nvSpPr>
        <p:spPr>
          <a:xfrm>
            <a:off x="800100" y="1681222"/>
            <a:ext cx="938332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E062A65-8F47-2A5C-60BF-F236767973D5}"/>
              </a:ext>
            </a:extLst>
          </p:cNvPr>
          <p:cNvSpPr/>
          <p:nvPr/>
        </p:nvSpPr>
        <p:spPr>
          <a:xfrm>
            <a:off x="1119188" y="1873746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389A655-60E8-2ECC-5624-1CF4D8F9B4AD}"/>
              </a:ext>
            </a:extLst>
          </p:cNvPr>
          <p:cNvSpPr/>
          <p:nvPr/>
        </p:nvSpPr>
        <p:spPr>
          <a:xfrm>
            <a:off x="1951792" y="1894582"/>
            <a:ext cx="25587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CSV Stock Data</a:t>
            </a:r>
            <a:endParaRPr lang="en-US" sz="21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1C6AD00-E15E-B0E3-05FE-FE5B06E01F00}"/>
              </a:ext>
            </a:extLst>
          </p:cNvPr>
          <p:cNvSpPr/>
          <p:nvPr/>
        </p:nvSpPr>
        <p:spPr>
          <a:xfrm>
            <a:off x="1845112" y="2426077"/>
            <a:ext cx="11985188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E03078A-8A8A-7F1A-4C19-F1508DA989CB}"/>
              </a:ext>
            </a:extLst>
          </p:cNvPr>
          <p:cNvSpPr/>
          <p:nvPr/>
        </p:nvSpPr>
        <p:spPr>
          <a:xfrm>
            <a:off x="800100" y="2547997"/>
            <a:ext cx="1876663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5B0A0AB-742D-9CC6-CC89-4ECD4E6B9A6A}"/>
              </a:ext>
            </a:extLst>
          </p:cNvPr>
          <p:cNvSpPr/>
          <p:nvPr/>
        </p:nvSpPr>
        <p:spPr>
          <a:xfrm>
            <a:off x="1588413" y="2740521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ECFDEFB-4005-AA6E-FE83-B86C31F4C437}"/>
              </a:ext>
            </a:extLst>
          </p:cNvPr>
          <p:cNvSpPr/>
          <p:nvPr/>
        </p:nvSpPr>
        <p:spPr>
          <a:xfrm>
            <a:off x="2890123" y="2761357"/>
            <a:ext cx="481238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Ingestion &amp; Validation (Pandas)</a:t>
            </a:r>
            <a:endParaRPr lang="en-US" sz="21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5F6A0A7C-D130-2AC4-07E7-3D6B5967B086}"/>
              </a:ext>
            </a:extLst>
          </p:cNvPr>
          <p:cNvSpPr/>
          <p:nvPr/>
        </p:nvSpPr>
        <p:spPr>
          <a:xfrm>
            <a:off x="2783443" y="3292852"/>
            <a:ext cx="11046857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CB632431-B0EA-C7D7-0A61-F5BF8758D69E}"/>
              </a:ext>
            </a:extLst>
          </p:cNvPr>
          <p:cNvSpPr/>
          <p:nvPr/>
        </p:nvSpPr>
        <p:spPr>
          <a:xfrm>
            <a:off x="800100" y="3414772"/>
            <a:ext cx="2814995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6AEAD95-73B7-A65A-8FC9-B753032E89B4}"/>
              </a:ext>
            </a:extLst>
          </p:cNvPr>
          <p:cNvSpPr/>
          <p:nvPr/>
        </p:nvSpPr>
        <p:spPr>
          <a:xfrm>
            <a:off x="2057519" y="3607296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76B7797-8903-DDD5-504E-FFA78BC5B9FA}"/>
              </a:ext>
            </a:extLst>
          </p:cNvPr>
          <p:cNvSpPr/>
          <p:nvPr/>
        </p:nvSpPr>
        <p:spPr>
          <a:xfrm>
            <a:off x="3828455" y="3628131"/>
            <a:ext cx="504551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Bronze Layer – Delta Tables (Databricks)</a:t>
            </a:r>
            <a:endParaRPr lang="en-US" sz="21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A2A60038-D2D0-1E30-D7FD-004C79B5E82A}"/>
              </a:ext>
            </a:extLst>
          </p:cNvPr>
          <p:cNvSpPr/>
          <p:nvPr/>
        </p:nvSpPr>
        <p:spPr>
          <a:xfrm>
            <a:off x="3721775" y="4159627"/>
            <a:ext cx="10108525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C18F804-BCC9-6CAC-265C-EE72B43A11E4}"/>
              </a:ext>
            </a:extLst>
          </p:cNvPr>
          <p:cNvSpPr/>
          <p:nvPr/>
        </p:nvSpPr>
        <p:spPr>
          <a:xfrm>
            <a:off x="800100" y="4281547"/>
            <a:ext cx="3753326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8A3B29D-F1B8-6966-96FB-55616FFF892E}"/>
              </a:ext>
            </a:extLst>
          </p:cNvPr>
          <p:cNvSpPr/>
          <p:nvPr/>
        </p:nvSpPr>
        <p:spPr>
          <a:xfrm>
            <a:off x="2526744" y="4474071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B6157EE-F8DD-145F-D8EC-F515283091A8}"/>
              </a:ext>
            </a:extLst>
          </p:cNvPr>
          <p:cNvSpPr/>
          <p:nvPr/>
        </p:nvSpPr>
        <p:spPr>
          <a:xfrm>
            <a:off x="4766786" y="4494907"/>
            <a:ext cx="483691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Silver Layer – Cleaned &amp; Enriched Data</a:t>
            </a:r>
            <a:endParaRPr lang="en-US" sz="210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DFA047A2-3786-36AF-4F1C-C6BD13B7C7DF}"/>
              </a:ext>
            </a:extLst>
          </p:cNvPr>
          <p:cNvSpPr/>
          <p:nvPr/>
        </p:nvSpPr>
        <p:spPr>
          <a:xfrm>
            <a:off x="4660106" y="5026402"/>
            <a:ext cx="9170194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FCAFB6D5-A81B-FB0D-0615-D4EE6FFA46EC}"/>
              </a:ext>
            </a:extLst>
          </p:cNvPr>
          <p:cNvSpPr/>
          <p:nvPr/>
        </p:nvSpPr>
        <p:spPr>
          <a:xfrm>
            <a:off x="800100" y="5148322"/>
            <a:ext cx="4691658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779EB533-C6B2-1CB3-ECA9-1CF791BB172C}"/>
              </a:ext>
            </a:extLst>
          </p:cNvPr>
          <p:cNvSpPr/>
          <p:nvPr/>
        </p:nvSpPr>
        <p:spPr>
          <a:xfrm>
            <a:off x="2995851" y="5340846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7B1F25EA-82DB-C53C-78EE-10522F0CC256}"/>
              </a:ext>
            </a:extLst>
          </p:cNvPr>
          <p:cNvSpPr/>
          <p:nvPr/>
        </p:nvSpPr>
        <p:spPr>
          <a:xfrm>
            <a:off x="5705118" y="5361682"/>
            <a:ext cx="522041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Gold Layer – Aggregated Business Metrics</a:t>
            </a:r>
            <a:endParaRPr lang="en-US" sz="2100" dirty="0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8C78D985-E7E8-6F8B-01FB-C88C7CA930DA}"/>
              </a:ext>
            </a:extLst>
          </p:cNvPr>
          <p:cNvSpPr/>
          <p:nvPr/>
        </p:nvSpPr>
        <p:spPr>
          <a:xfrm>
            <a:off x="5598438" y="5893177"/>
            <a:ext cx="8231862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EAB2534A-9A06-083B-556E-340D3AE7BF69}"/>
              </a:ext>
            </a:extLst>
          </p:cNvPr>
          <p:cNvSpPr/>
          <p:nvPr/>
        </p:nvSpPr>
        <p:spPr>
          <a:xfrm>
            <a:off x="800100" y="6015096"/>
            <a:ext cx="5629989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D174F384-8259-1911-5689-5984620C3A45}"/>
              </a:ext>
            </a:extLst>
          </p:cNvPr>
          <p:cNvSpPr/>
          <p:nvPr/>
        </p:nvSpPr>
        <p:spPr>
          <a:xfrm>
            <a:off x="3465076" y="6207621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</a:t>
            </a:r>
            <a:endParaRPr lang="en-US" sz="235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EE7D2C52-EE05-0E87-E116-D610D86B419D}"/>
              </a:ext>
            </a:extLst>
          </p:cNvPr>
          <p:cNvSpPr/>
          <p:nvPr/>
        </p:nvSpPr>
        <p:spPr>
          <a:xfrm>
            <a:off x="6643449" y="6228457"/>
            <a:ext cx="37720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Apache Airflow Orchestration</a:t>
            </a:r>
            <a:endParaRPr lang="en-US" sz="2100" dirty="0"/>
          </a:p>
        </p:txBody>
      </p:sp>
      <p:sp>
        <p:nvSpPr>
          <p:cNvPr id="26" name="Shape 24">
            <a:extLst>
              <a:ext uri="{FF2B5EF4-FFF2-40B4-BE49-F238E27FC236}">
                <a16:creationId xmlns:a16="http://schemas.microsoft.com/office/drawing/2014/main" id="{67D97180-99E6-C905-E78D-B43FC5B942BC}"/>
              </a:ext>
            </a:extLst>
          </p:cNvPr>
          <p:cNvSpPr/>
          <p:nvPr/>
        </p:nvSpPr>
        <p:spPr>
          <a:xfrm>
            <a:off x="6536769" y="6759952"/>
            <a:ext cx="7293531" cy="15240"/>
          </a:xfrm>
          <a:prstGeom prst="roundRect">
            <a:avLst>
              <a:gd name="adj" fmla="val 58808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5DA74A39-412E-656F-0F7F-0DB7307A3AF5}"/>
              </a:ext>
            </a:extLst>
          </p:cNvPr>
          <p:cNvSpPr/>
          <p:nvPr/>
        </p:nvSpPr>
        <p:spPr>
          <a:xfrm>
            <a:off x="800100" y="6881872"/>
            <a:ext cx="6568440" cy="760095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22799D34-5AD9-B511-17FC-5144054430BC}"/>
              </a:ext>
            </a:extLst>
          </p:cNvPr>
          <p:cNvSpPr/>
          <p:nvPr/>
        </p:nvSpPr>
        <p:spPr>
          <a:xfrm>
            <a:off x="3934301" y="7074396"/>
            <a:ext cx="30003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</a:t>
            </a:r>
            <a:endParaRPr lang="en-US" sz="2350" dirty="0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A65E1305-3D86-8974-952B-6AE8D49FD661}"/>
              </a:ext>
            </a:extLst>
          </p:cNvPr>
          <p:cNvSpPr/>
          <p:nvPr/>
        </p:nvSpPr>
        <p:spPr>
          <a:xfrm>
            <a:off x="7581900" y="7095232"/>
            <a:ext cx="267271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BI Dashboards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8290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78" y="476606"/>
            <a:ext cx="13020324" cy="15082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41646" y="2806422"/>
            <a:ext cx="793265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Architecture: Bronze, Silver, Gold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1741646" y="3621524"/>
            <a:ext cx="704850" cy="1057394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961912" y="398502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2622709" y="3797737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Ingested Data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2622709" y="4178737"/>
            <a:ext cx="1026604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Unmodified raw data loaded directly from source systems, preserving original format and integrity for auditing and lineage.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741646" y="4855131"/>
            <a:ext cx="704850" cy="1297305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61912" y="5338524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2622709" y="5031343"/>
            <a:ext cx="264437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Cleaned &amp; Validated Data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2622709" y="5412343"/>
            <a:ext cx="1026604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Curated and enriched datasets, normalized for consistency, and ready for advanced analytics. Includes features engineering and data quality checks.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1741646" y="6328648"/>
            <a:ext cx="704850" cy="1297305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961912" y="681204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2622709" y="6504861"/>
            <a:ext cx="234672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Business-Level Metrics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2622709" y="6885861"/>
            <a:ext cx="1026604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Highly aggregated, optimized datasets for direct consumption by business intelligence tools and final reporting. Focus on KPIs and strategic insights.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80" y="112158"/>
            <a:ext cx="10654302" cy="2473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164080" y="2612231"/>
            <a:ext cx="5256967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ETL &amp; Data Processing Flow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2164080" y="3365540"/>
            <a:ext cx="1030224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robust ETL process ensures data integrity and prepares financial information for advanced analysis.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164080" y="4053602"/>
            <a:ext cx="5069681" cy="1726525"/>
          </a:xfrm>
          <a:prstGeom prst="roundRect">
            <a:avLst>
              <a:gd name="adj" fmla="val 635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164080" y="4030742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8" name="Shape 4"/>
          <p:cNvSpPr/>
          <p:nvPr/>
        </p:nvSpPr>
        <p:spPr>
          <a:xfrm>
            <a:off x="4454604" y="3809286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9" name="Text 5"/>
          <p:cNvSpPr/>
          <p:nvPr/>
        </p:nvSpPr>
        <p:spPr>
          <a:xfrm>
            <a:off x="4601170" y="3931444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2349818" y="4460796"/>
            <a:ext cx="203596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Extract Data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2349818" y="481286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Historical stock prices and portfolio transaction records are extracted directly from designated CSV files.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396639" y="4053602"/>
            <a:ext cx="5069681" cy="1726525"/>
          </a:xfrm>
          <a:prstGeom prst="roundRect">
            <a:avLst>
              <a:gd name="adj" fmla="val 635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7396639" y="4030742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14" name="Shape 10"/>
          <p:cNvSpPr/>
          <p:nvPr/>
        </p:nvSpPr>
        <p:spPr>
          <a:xfrm>
            <a:off x="9687163" y="3809286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15" name="Text 11"/>
          <p:cNvSpPr/>
          <p:nvPr/>
        </p:nvSpPr>
        <p:spPr>
          <a:xfrm>
            <a:off x="9833729" y="3931444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582376" y="4460796"/>
            <a:ext cx="323314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Transform with PySpark &amp; Pandas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7582376" y="4812863"/>
            <a:ext cx="4698206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undergoes cleaning, aggregation, and feature engineering using the powerful capabilities of Pandas and PySpark for efficient processing.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164080" y="6187321"/>
            <a:ext cx="5069681" cy="1466017"/>
          </a:xfrm>
          <a:prstGeom prst="roundRect">
            <a:avLst>
              <a:gd name="adj" fmla="val 748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2164080" y="6164461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20" name="Shape 16"/>
          <p:cNvSpPr/>
          <p:nvPr/>
        </p:nvSpPr>
        <p:spPr>
          <a:xfrm>
            <a:off x="4454604" y="5943005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21" name="Text 17"/>
          <p:cNvSpPr/>
          <p:nvPr/>
        </p:nvSpPr>
        <p:spPr>
          <a:xfrm>
            <a:off x="4601170" y="6065163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2349818" y="6594515"/>
            <a:ext cx="203596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Load to Delta Tables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2349818" y="694658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Curated and transformed datasets are loaded into Delta Lake tables, ensuring data reliability and versioning.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7396639" y="6187321"/>
            <a:ext cx="5069681" cy="1466017"/>
          </a:xfrm>
          <a:prstGeom prst="roundRect">
            <a:avLst>
              <a:gd name="adj" fmla="val 748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7396639" y="6164461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26" name="Shape 22"/>
          <p:cNvSpPr/>
          <p:nvPr/>
        </p:nvSpPr>
        <p:spPr>
          <a:xfrm>
            <a:off x="9687163" y="5943005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27" name="Text 23"/>
          <p:cNvSpPr/>
          <p:nvPr/>
        </p:nvSpPr>
        <p:spPr>
          <a:xfrm>
            <a:off x="9833729" y="6065163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dirty="0"/>
          </a:p>
        </p:txBody>
      </p:sp>
      <p:sp>
        <p:nvSpPr>
          <p:cNvPr id="28" name="Text 24"/>
          <p:cNvSpPr/>
          <p:nvPr/>
        </p:nvSpPr>
        <p:spPr>
          <a:xfrm>
            <a:off x="7582376" y="6594515"/>
            <a:ext cx="211562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Maintain Data Quality</a:t>
            </a:r>
            <a:endParaRPr lang="en-US" sz="2000" dirty="0"/>
          </a:p>
        </p:txBody>
      </p:sp>
      <p:sp>
        <p:nvSpPr>
          <p:cNvPr id="29" name="Text 25"/>
          <p:cNvSpPr/>
          <p:nvPr/>
        </p:nvSpPr>
        <p:spPr>
          <a:xfrm>
            <a:off x="7582376" y="694658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monitoring and validation enforce strict data quality standards and schema consistency across all layers.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956" y="877253"/>
            <a:ext cx="7360444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Financial Analytics Implemented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99956" y="1670090"/>
            <a:ext cx="794408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Unlock deeper insights into market movements and portfolio health through a suite of critical financial metrics.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99956" y="2411492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4190" y="244357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56930" y="2470309"/>
            <a:ext cx="242577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Daily Return Calculation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156930" y="2840950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computation of daily percentage changes in stock prices to evaluate short-term performance.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99956" y="3732371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4190" y="376445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56930" y="3791188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Moving Averages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156930" y="4161830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of various moving average models (e.g., SMA, EMA) for robust trend identification and smoothing price fluctuations.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99956" y="5053251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4190" y="5085338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156930" y="5112068"/>
            <a:ext cx="23330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Volatility Measurement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1156930" y="5482709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Quantification of asset price fluctuations to assess market risk and inform risk management strategies.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99956" y="6374130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64190" y="6406217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156930" y="6432947"/>
            <a:ext cx="285952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Investment Metrics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156930" y="6803588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metrics including weighted returns, Sharpe ratio, and alpha/beta analysis for holistic portfolio performance evaluation.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F217BD-1A73-3C55-0B94-082493D2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2"/>
          <a:stretch>
            <a:fillRect/>
          </a:stretch>
        </p:blipFill>
        <p:spPr>
          <a:xfrm>
            <a:off x="9287838" y="1215764"/>
            <a:ext cx="3847358" cy="3162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84C6A8-547E-4ABC-6564-5976ADD3E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12"/>
          <a:stretch>
            <a:fillRect/>
          </a:stretch>
        </p:blipFill>
        <p:spPr>
          <a:xfrm>
            <a:off x="9287838" y="4710470"/>
            <a:ext cx="3847358" cy="3013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1">
            <a:extLst>
              <a:ext uri="{FF2B5EF4-FFF2-40B4-BE49-F238E27FC236}">
                <a16:creationId xmlns:a16="http://schemas.microsoft.com/office/drawing/2014/main" id="{C58ACBC5-2DAA-1FD8-FD57-F5ED94A2430A}"/>
              </a:ext>
            </a:extLst>
          </p:cNvPr>
          <p:cNvSpPr/>
          <p:nvPr/>
        </p:nvSpPr>
        <p:spPr>
          <a:xfrm>
            <a:off x="748070" y="588645"/>
            <a:ext cx="10743962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Workflow Automation with Apache Airflow</a:t>
            </a:r>
            <a:endParaRPr lang="en-US" sz="420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DFC11F62-CB13-9839-A84F-41F8A4649971}"/>
              </a:ext>
            </a:extLst>
          </p:cNvPr>
          <p:cNvSpPr/>
          <p:nvPr/>
        </p:nvSpPr>
        <p:spPr>
          <a:xfrm>
            <a:off x="748070" y="1897618"/>
            <a:ext cx="4235529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3F75184A-A633-2D1C-93A0-32324ABEF8E9}"/>
              </a:ext>
            </a:extLst>
          </p:cNvPr>
          <p:cNvSpPr/>
          <p:nvPr/>
        </p:nvSpPr>
        <p:spPr>
          <a:xfrm>
            <a:off x="748070" y="1867138"/>
            <a:ext cx="4235529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2280A8DE-302B-48FE-7317-9C2C4FBD56EE}"/>
              </a:ext>
            </a:extLst>
          </p:cNvPr>
          <p:cNvSpPr/>
          <p:nvPr/>
        </p:nvSpPr>
        <p:spPr>
          <a:xfrm>
            <a:off x="2545259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3FD782FD-DED3-F09D-F154-DEE86BB4A662}"/>
              </a:ext>
            </a:extLst>
          </p:cNvPr>
          <p:cNvSpPr/>
          <p:nvPr/>
        </p:nvSpPr>
        <p:spPr>
          <a:xfrm>
            <a:off x="2737545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7FA08D1-EF04-8E84-248D-834227D25EB0}"/>
              </a:ext>
            </a:extLst>
          </p:cNvPr>
          <p:cNvSpPr/>
          <p:nvPr/>
        </p:nvSpPr>
        <p:spPr>
          <a:xfrm>
            <a:off x="992267" y="2431971"/>
            <a:ext cx="3747135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Apache Airflow serves as the central orchestrator for our entire data engineering pipeline, ensuring seamless, reliable, and automated execution of all tasks.</a:t>
            </a:r>
            <a:endParaRPr lang="en-US" sz="16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A80C9D75-CEA0-EE07-9F64-883DC11186CB}"/>
              </a:ext>
            </a:extLst>
          </p:cNvPr>
          <p:cNvSpPr/>
          <p:nvPr/>
        </p:nvSpPr>
        <p:spPr>
          <a:xfrm>
            <a:off x="5197316" y="1897618"/>
            <a:ext cx="4235648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1BCD94D0-3063-AC36-CCA9-B5CD7A73950C}"/>
              </a:ext>
            </a:extLst>
          </p:cNvPr>
          <p:cNvSpPr/>
          <p:nvPr/>
        </p:nvSpPr>
        <p:spPr>
          <a:xfrm>
            <a:off x="5197316" y="1867138"/>
            <a:ext cx="4235648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30B38D23-E910-EE99-20ED-9C322F81810F}"/>
              </a:ext>
            </a:extLst>
          </p:cNvPr>
          <p:cNvSpPr/>
          <p:nvPr/>
        </p:nvSpPr>
        <p:spPr>
          <a:xfrm>
            <a:off x="6994505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B2E18659-C02A-5144-BF26-A0D5D6879B3C}"/>
              </a:ext>
            </a:extLst>
          </p:cNvPr>
          <p:cNvSpPr/>
          <p:nvPr/>
        </p:nvSpPr>
        <p:spPr>
          <a:xfrm>
            <a:off x="7186791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93A423D6-EBD4-41E4-FEB1-608052398F29}"/>
              </a:ext>
            </a:extLst>
          </p:cNvPr>
          <p:cNvSpPr/>
          <p:nvPr/>
        </p:nvSpPr>
        <p:spPr>
          <a:xfrm>
            <a:off x="5441513" y="2431971"/>
            <a:ext cx="3747254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End-to-End Pipeline Orchestration:</a:t>
            </a:r>
            <a:endParaRPr lang="en-US" sz="21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D5543FCD-2A08-C9FC-EE43-DC64F8F2558A}"/>
              </a:ext>
            </a:extLst>
          </p:cNvPr>
          <p:cNvSpPr/>
          <p:nvPr/>
        </p:nvSpPr>
        <p:spPr>
          <a:xfrm>
            <a:off x="5441513" y="3228142"/>
            <a:ext cx="37472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Airflow manages the complete workflow, from data ingestion to analytics processing and reporting, maintaining logical dependencies.</a:t>
            </a:r>
            <a:endParaRPr lang="en-US" sz="165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A06320AA-2A75-C56D-DCED-509CFB2D0A8F}"/>
              </a:ext>
            </a:extLst>
          </p:cNvPr>
          <p:cNvSpPr/>
          <p:nvPr/>
        </p:nvSpPr>
        <p:spPr>
          <a:xfrm>
            <a:off x="9646682" y="1897618"/>
            <a:ext cx="4235648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049FF9D5-0AD2-6B4E-921A-BDDD14CE66D8}"/>
              </a:ext>
            </a:extLst>
          </p:cNvPr>
          <p:cNvSpPr/>
          <p:nvPr/>
        </p:nvSpPr>
        <p:spPr>
          <a:xfrm>
            <a:off x="9646682" y="1867138"/>
            <a:ext cx="4235648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CF72AB8D-1F6D-E9E5-CDFF-5E8DC89AF850}"/>
              </a:ext>
            </a:extLst>
          </p:cNvPr>
          <p:cNvSpPr/>
          <p:nvPr/>
        </p:nvSpPr>
        <p:spPr>
          <a:xfrm>
            <a:off x="11443871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486F1696-89CC-19C6-4059-274D23536FD2}"/>
              </a:ext>
            </a:extLst>
          </p:cNvPr>
          <p:cNvSpPr/>
          <p:nvPr/>
        </p:nvSpPr>
        <p:spPr>
          <a:xfrm>
            <a:off x="11636157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6A40B67D-0F93-E35C-B66D-4CB4360AB751}"/>
              </a:ext>
            </a:extLst>
          </p:cNvPr>
          <p:cNvSpPr/>
          <p:nvPr/>
        </p:nvSpPr>
        <p:spPr>
          <a:xfrm>
            <a:off x="9890879" y="2431971"/>
            <a:ext cx="312753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Correct Execution Order:</a:t>
            </a:r>
            <a:endParaRPr lang="en-US" sz="2100" dirty="0"/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6D56AE65-5244-0E13-A45A-A5BB87E1E19F}"/>
              </a:ext>
            </a:extLst>
          </p:cNvPr>
          <p:cNvSpPr/>
          <p:nvPr/>
        </p:nvSpPr>
        <p:spPr>
          <a:xfrm>
            <a:off x="9890879" y="2894171"/>
            <a:ext cx="37472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Guarantees that each step in the pipeline runs only after its prerequisites are met, preventing data inconsistencies.</a:t>
            </a:r>
            <a:endParaRPr lang="en-US" sz="1650" dirty="0"/>
          </a:p>
        </p:txBody>
      </p:sp>
      <p:sp>
        <p:nvSpPr>
          <p:cNvPr id="32" name="Shape 19">
            <a:extLst>
              <a:ext uri="{FF2B5EF4-FFF2-40B4-BE49-F238E27FC236}">
                <a16:creationId xmlns:a16="http://schemas.microsoft.com/office/drawing/2014/main" id="{0A62BEF5-2992-52AF-D67E-549BADA5FDCE}"/>
              </a:ext>
            </a:extLst>
          </p:cNvPr>
          <p:cNvSpPr/>
          <p:nvPr/>
        </p:nvSpPr>
        <p:spPr>
          <a:xfrm>
            <a:off x="748070" y="5374362"/>
            <a:ext cx="6460212" cy="2266593"/>
          </a:xfrm>
          <a:prstGeom prst="roundRect">
            <a:avLst>
              <a:gd name="adj" fmla="val 645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0">
            <a:extLst>
              <a:ext uri="{FF2B5EF4-FFF2-40B4-BE49-F238E27FC236}">
                <a16:creationId xmlns:a16="http://schemas.microsoft.com/office/drawing/2014/main" id="{25026054-E976-B87F-36D4-D24EFB8EAF1B}"/>
              </a:ext>
            </a:extLst>
          </p:cNvPr>
          <p:cNvSpPr/>
          <p:nvPr/>
        </p:nvSpPr>
        <p:spPr>
          <a:xfrm>
            <a:off x="748070" y="5343882"/>
            <a:ext cx="6460212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1">
            <a:extLst>
              <a:ext uri="{FF2B5EF4-FFF2-40B4-BE49-F238E27FC236}">
                <a16:creationId xmlns:a16="http://schemas.microsoft.com/office/drawing/2014/main" id="{329FFFD2-9ACB-9E4E-4E33-CDEC2C4BE4AC}"/>
              </a:ext>
            </a:extLst>
          </p:cNvPr>
          <p:cNvSpPr/>
          <p:nvPr/>
        </p:nvSpPr>
        <p:spPr>
          <a:xfrm>
            <a:off x="3657540" y="5053846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2">
            <a:extLst>
              <a:ext uri="{FF2B5EF4-FFF2-40B4-BE49-F238E27FC236}">
                <a16:creationId xmlns:a16="http://schemas.microsoft.com/office/drawing/2014/main" id="{DF434E0E-2E72-97FD-F452-D1D952961990}"/>
              </a:ext>
            </a:extLst>
          </p:cNvPr>
          <p:cNvSpPr/>
          <p:nvPr/>
        </p:nvSpPr>
        <p:spPr>
          <a:xfrm>
            <a:off x="3849826" y="5214104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EF88AE50-CE00-5EBD-40C5-93011F1BD05F}"/>
              </a:ext>
            </a:extLst>
          </p:cNvPr>
          <p:cNvSpPr/>
          <p:nvPr/>
        </p:nvSpPr>
        <p:spPr>
          <a:xfrm>
            <a:off x="992267" y="5908715"/>
            <a:ext cx="34018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Scheduling and Monitoring:</a:t>
            </a:r>
            <a:endParaRPr lang="en-US" sz="2100" dirty="0"/>
          </a:p>
        </p:txBody>
      </p:sp>
      <p:sp>
        <p:nvSpPr>
          <p:cNvPr id="37" name="Text 24">
            <a:extLst>
              <a:ext uri="{FF2B5EF4-FFF2-40B4-BE49-F238E27FC236}">
                <a16:creationId xmlns:a16="http://schemas.microsoft.com/office/drawing/2014/main" id="{7D5BB500-CEBD-1004-998D-5A96A7122E6C}"/>
              </a:ext>
            </a:extLst>
          </p:cNvPr>
          <p:cNvSpPr/>
          <p:nvPr/>
        </p:nvSpPr>
        <p:spPr>
          <a:xfrm>
            <a:off x="992267" y="6370915"/>
            <a:ext cx="5971818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scheduled execution of daily, weekly, or monthly jobs, complemented by robust monitoring features to track progress and identify issues.</a:t>
            </a:r>
            <a:endParaRPr lang="en-US" sz="1650" dirty="0"/>
          </a:p>
        </p:txBody>
      </p:sp>
      <p:sp>
        <p:nvSpPr>
          <p:cNvPr id="38" name="Shape 25">
            <a:extLst>
              <a:ext uri="{FF2B5EF4-FFF2-40B4-BE49-F238E27FC236}">
                <a16:creationId xmlns:a16="http://schemas.microsoft.com/office/drawing/2014/main" id="{8C014904-201D-88C0-ACF4-DF8513445845}"/>
              </a:ext>
            </a:extLst>
          </p:cNvPr>
          <p:cNvSpPr/>
          <p:nvPr/>
        </p:nvSpPr>
        <p:spPr>
          <a:xfrm>
            <a:off x="7421999" y="5374362"/>
            <a:ext cx="6460331" cy="2266593"/>
          </a:xfrm>
          <a:prstGeom prst="roundRect">
            <a:avLst>
              <a:gd name="adj" fmla="val 645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26">
            <a:extLst>
              <a:ext uri="{FF2B5EF4-FFF2-40B4-BE49-F238E27FC236}">
                <a16:creationId xmlns:a16="http://schemas.microsoft.com/office/drawing/2014/main" id="{214BF4A6-6937-E7F1-8ABC-ED557A30EB02}"/>
              </a:ext>
            </a:extLst>
          </p:cNvPr>
          <p:cNvSpPr/>
          <p:nvPr/>
        </p:nvSpPr>
        <p:spPr>
          <a:xfrm>
            <a:off x="7421999" y="5343882"/>
            <a:ext cx="6460331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27">
            <a:extLst>
              <a:ext uri="{FF2B5EF4-FFF2-40B4-BE49-F238E27FC236}">
                <a16:creationId xmlns:a16="http://schemas.microsoft.com/office/drawing/2014/main" id="{9C6A38E0-4B19-929B-5E0C-8ACB8031C904}"/>
              </a:ext>
            </a:extLst>
          </p:cNvPr>
          <p:cNvSpPr/>
          <p:nvPr/>
        </p:nvSpPr>
        <p:spPr>
          <a:xfrm>
            <a:off x="10331589" y="5053846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62D14446-35F0-60EA-428F-04632055C847}"/>
              </a:ext>
            </a:extLst>
          </p:cNvPr>
          <p:cNvSpPr/>
          <p:nvPr/>
        </p:nvSpPr>
        <p:spPr>
          <a:xfrm>
            <a:off x="10523875" y="5214104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000" dirty="0"/>
          </a:p>
        </p:txBody>
      </p:sp>
      <p:sp>
        <p:nvSpPr>
          <p:cNvPr id="42" name="Text 29">
            <a:extLst>
              <a:ext uri="{FF2B5EF4-FFF2-40B4-BE49-F238E27FC236}">
                <a16:creationId xmlns:a16="http://schemas.microsoft.com/office/drawing/2014/main" id="{CF0B9073-BA4E-163A-3215-1EA187F274E9}"/>
              </a:ext>
            </a:extLst>
          </p:cNvPr>
          <p:cNvSpPr/>
          <p:nvPr/>
        </p:nvSpPr>
        <p:spPr>
          <a:xfrm>
            <a:off x="7666196" y="5908715"/>
            <a:ext cx="279213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Resilience and Retries:</a:t>
            </a:r>
            <a:endParaRPr lang="en-US" sz="2100" dirty="0"/>
          </a:p>
        </p:txBody>
      </p:sp>
      <p:sp>
        <p:nvSpPr>
          <p:cNvPr id="43" name="Text 30">
            <a:extLst>
              <a:ext uri="{FF2B5EF4-FFF2-40B4-BE49-F238E27FC236}">
                <a16:creationId xmlns:a16="http://schemas.microsoft.com/office/drawing/2014/main" id="{D929BB85-DDE3-7B21-89E4-9ED1C0CFF8FA}"/>
              </a:ext>
            </a:extLst>
          </p:cNvPr>
          <p:cNvSpPr/>
          <p:nvPr/>
        </p:nvSpPr>
        <p:spPr>
          <a:xfrm>
            <a:off x="7666196" y="6370915"/>
            <a:ext cx="597193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Configurable retry mechanisms and error handling enhance pipeline resilience, minimizing manual intervention.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1275</Words>
  <Application>Microsoft Office PowerPoint</Application>
  <PresentationFormat>Custom</PresentationFormat>
  <Paragraphs>159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Arimo</vt:lpstr>
      <vt:lpstr>Calibri Light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Gayathri Pavushetty</cp:lastModifiedBy>
  <cp:revision>12</cp:revision>
  <dcterms:created xsi:type="dcterms:W3CDTF">2026-01-06T09:54:24Z</dcterms:created>
  <dcterms:modified xsi:type="dcterms:W3CDTF">2026-01-06T14:53:02Z</dcterms:modified>
</cp:coreProperties>
</file>